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0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35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96" r:id="rId24"/>
    <p:sldId id="297" r:id="rId25"/>
    <p:sldId id="349" r:id="rId26"/>
    <p:sldId id="29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4" r:id="rId71"/>
    <p:sldId id="345" r:id="rId72"/>
    <p:sldId id="346" r:id="rId73"/>
    <p:sldId id="350" r:id="rId74"/>
    <p:sldId id="351" r:id="rId75"/>
    <p:sldId id="347" r:id="rId76"/>
    <p:sldId id="348" r:id="rId77"/>
    <p:sldId id="352" r:id="rId78"/>
    <p:sldId id="27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 varScale="1">
        <p:scale>
          <a:sx n="95" d="100"/>
          <a:sy n="95" d="100"/>
        </p:scale>
        <p:origin x="924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1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vs. product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 as needed but include lessons, outcomes, and future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7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Monolith Case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Gemba</a:t>
            </a:r>
          </a:p>
          <a:p>
            <a:pPr algn="ctr"/>
            <a:r>
              <a:rPr lang="en-US" sz="6600" dirty="0"/>
              <a:t>Walk</a:t>
            </a:r>
          </a:p>
        </p:txBody>
      </p:sp>
      <p:pic>
        <p:nvPicPr>
          <p:cNvPr id="67586" name="Picture 2" descr="Image result for manufacturing line">
            <a:extLst>
              <a:ext uri="{FF2B5EF4-FFF2-40B4-BE49-F238E27FC236}">
                <a16:creationId xmlns:a16="http://schemas.microsoft.com/office/drawing/2014/main" id="{F9B41E78-368C-4092-A345-81A26B14C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0800"/>
          <a:stretch/>
        </p:blipFill>
        <p:spPr bwMode="auto">
          <a:xfrm>
            <a:off x="0" y="620878"/>
            <a:ext cx="6852976" cy="57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9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41B-360A-4ED2-9845-50BC07A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7049-FC50-4671-ACDB-BB11891AB3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 process steps</a:t>
            </a:r>
          </a:p>
          <a:p>
            <a:endParaRPr lang="en-US" dirty="0"/>
          </a:p>
          <a:p>
            <a:r>
              <a:rPr lang="en-US" dirty="0"/>
              <a:t>Add information flows</a:t>
            </a:r>
          </a:p>
          <a:p>
            <a:endParaRPr lang="en-US" dirty="0"/>
          </a:p>
          <a:p>
            <a:r>
              <a:rPr lang="en-US" dirty="0"/>
              <a:t>Collect process data</a:t>
            </a:r>
          </a:p>
          <a:p>
            <a:endParaRPr lang="en-US" dirty="0"/>
          </a:p>
          <a:p>
            <a:r>
              <a:rPr lang="en-US" dirty="0"/>
              <a:t>Build timeline</a:t>
            </a:r>
          </a:p>
        </p:txBody>
      </p:sp>
      <p:pic>
        <p:nvPicPr>
          <p:cNvPr id="17412" name="Picture 4" descr="https://upload.wikimedia.org/wikipedia/commons/9/99/ValueStreamMapParts.png">
            <a:extLst>
              <a:ext uri="{FF2B5EF4-FFF2-40B4-BE49-F238E27FC236}">
                <a16:creationId xmlns:a16="http://schemas.microsoft.com/office/drawing/2014/main" id="{7FE2D476-F658-4F3A-B207-6D473B3C19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421"/>
            <a:ext cx="5181600" cy="33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B21BA-BCCA-4B2D-A9C4-221F503E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Licensing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3885B-B29B-4FF4-859D-75660A3564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900K LoC VB.NET</a:t>
            </a:r>
          </a:p>
          <a:p>
            <a:endParaRPr lang="en-US" dirty="0"/>
          </a:p>
          <a:p>
            <a:r>
              <a:rPr lang="en-US" dirty="0"/>
              <a:t>1.1M LoC Cobol.NET</a:t>
            </a:r>
          </a:p>
          <a:p>
            <a:endParaRPr lang="en-US" dirty="0"/>
          </a:p>
          <a:p>
            <a:r>
              <a:rPr lang="en-US" dirty="0"/>
              <a:t>1M LoC SQL </a:t>
            </a:r>
            <a:r>
              <a:rPr lang="en-US" dirty="0" err="1"/>
              <a:t>Sprocs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Hostile acquisition</a:t>
            </a:r>
          </a:p>
        </p:txBody>
      </p:sp>
      <p:pic>
        <p:nvPicPr>
          <p:cNvPr id="1030" name="Picture 6" descr="Image result for adobe logo">
            <a:extLst>
              <a:ext uri="{FF2B5EF4-FFF2-40B4-BE49-F238E27FC236}">
                <a16:creationId xmlns:a16="http://schemas.microsoft.com/office/drawing/2014/main" id="{59B9265B-0223-4BAF-B151-56CE59E3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3" y="1304487"/>
            <a:ext cx="3203894" cy="24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ffice logo">
            <a:extLst>
              <a:ext uri="{FF2B5EF4-FFF2-40B4-BE49-F238E27FC236}">
                <a16:creationId xmlns:a16="http://schemas.microsoft.com/office/drawing/2014/main" id="{1C0D4F52-8A4A-4E76-82D5-05014EC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1" y="4969765"/>
            <a:ext cx="3034762" cy="9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mantec logo">
            <a:extLst>
              <a:ext uri="{FF2B5EF4-FFF2-40B4-BE49-F238E27FC236}">
                <a16:creationId xmlns:a16="http://schemas.microsoft.com/office/drawing/2014/main" id="{1DA2AC64-EBD5-4542-AC68-82F01A6F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9" y="3072745"/>
            <a:ext cx="4813883" cy="1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3277300" y="889232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476776" y="889231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476776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3277300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476776" y="4739787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262231" y="1459683"/>
            <a:ext cx="10150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69504" y="2030135"/>
            <a:ext cx="2800524" cy="784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2231" y="3384961"/>
            <a:ext cx="101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369504" y="3955412"/>
            <a:ext cx="2800524" cy="784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D2D0-C7ED-400A-9660-55D477D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50F1-2EAE-4504-9054-5A8610D8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350K LoC Cobol</a:t>
            </a:r>
          </a:p>
          <a:p>
            <a:endParaRPr lang="en-US" dirty="0"/>
          </a:p>
          <a:p>
            <a:r>
              <a:rPr lang="en-US" dirty="0"/>
              <a:t>15 years out of date</a:t>
            </a:r>
          </a:p>
          <a:p>
            <a:endParaRPr lang="en-US" dirty="0"/>
          </a:p>
          <a:p>
            <a:r>
              <a:rPr lang="en-US" dirty="0"/>
              <a:t>Impossible to upgrade</a:t>
            </a:r>
          </a:p>
          <a:p>
            <a:endParaRPr lang="en-US" dirty="0"/>
          </a:p>
          <a:p>
            <a:r>
              <a:rPr lang="en-US" dirty="0"/>
              <a:t>Also it's a mainframe</a:t>
            </a:r>
          </a:p>
        </p:txBody>
      </p:sp>
      <p:pic>
        <p:nvPicPr>
          <p:cNvPr id="2054" name="Picture 6" descr="Image result for JD Edwards WorldSoftware logo">
            <a:extLst>
              <a:ext uri="{FF2B5EF4-FFF2-40B4-BE49-F238E27FC236}">
                <a16:creationId xmlns:a16="http://schemas.microsoft.com/office/drawing/2014/main" id="{B7F7A51E-52C5-4A8A-AD14-4372E111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10573"/>
            <a:ext cx="3264585" cy="10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D Edwards EnterpriseOne logo">
            <a:extLst>
              <a:ext uri="{FF2B5EF4-FFF2-40B4-BE49-F238E27FC236}">
                <a16:creationId xmlns:a16="http://schemas.microsoft.com/office/drawing/2014/main" id="{948A120D-AB89-4D01-900F-425816FD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3" y="4273274"/>
            <a:ext cx="39909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C17B3D-5383-4BBC-A117-38E154E50002}"/>
              </a:ext>
            </a:extLst>
          </p:cNvPr>
          <p:cNvSpPr/>
          <p:nvPr/>
        </p:nvSpPr>
        <p:spPr>
          <a:xfrm>
            <a:off x="8732940" y="2864840"/>
            <a:ext cx="864066" cy="112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A90935-E714-43CC-BE77-A81E324B04CD}"/>
              </a:ext>
            </a:extLst>
          </p:cNvPr>
          <p:cNvGrpSpPr/>
          <p:nvPr/>
        </p:nvGrpSpPr>
        <p:grpSpPr>
          <a:xfrm>
            <a:off x="1472501" y="2188028"/>
            <a:ext cx="9246998" cy="2481944"/>
            <a:chOff x="929473" y="2768320"/>
            <a:chExt cx="9246998" cy="24819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C6F6-F76C-4B0F-8C5A-2B4103F048F6}"/>
                </a:ext>
              </a:extLst>
            </p:cNvPr>
            <p:cNvSpPr/>
            <p:nvPr/>
          </p:nvSpPr>
          <p:spPr>
            <a:xfrm>
              <a:off x="92947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2130D-850E-4075-9156-8F579C00C488}"/>
                </a:ext>
              </a:extLst>
            </p:cNvPr>
            <p:cNvSpPr/>
            <p:nvPr/>
          </p:nvSpPr>
          <p:spPr>
            <a:xfrm>
              <a:off x="327743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2CF75-9936-43A9-8F87-8E5A98B9AC48}"/>
                </a:ext>
              </a:extLst>
            </p:cNvPr>
            <p:cNvSpPr/>
            <p:nvPr/>
          </p:nvSpPr>
          <p:spPr>
            <a:xfrm>
              <a:off x="562540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0DB0C-57A6-47DB-9A81-CC210737438D}"/>
                </a:ext>
              </a:extLst>
            </p:cNvPr>
            <p:cNvSpPr/>
            <p:nvPr/>
          </p:nvSpPr>
          <p:spPr>
            <a:xfrm>
              <a:off x="797336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Fulfillment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72026B-E375-46FD-91CF-4DEDD4F23789}"/>
                </a:ext>
              </a:extLst>
            </p:cNvPr>
            <p:cNvSpPr/>
            <p:nvPr/>
          </p:nvSpPr>
          <p:spPr>
            <a:xfrm>
              <a:off x="2724779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F1E6B-43AA-463B-894F-F83CDE5931E2}"/>
                </a:ext>
              </a:extLst>
            </p:cNvPr>
            <p:cNvSpPr/>
            <p:nvPr/>
          </p:nvSpPr>
          <p:spPr>
            <a:xfrm>
              <a:off x="5031712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A3873D-4BCD-45CF-88CB-0DF213E30199}"/>
                </a:ext>
              </a:extLst>
            </p:cNvPr>
            <p:cNvSpPr/>
            <p:nvPr/>
          </p:nvSpPr>
          <p:spPr>
            <a:xfrm>
              <a:off x="7379677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A51D39-D60A-4A7D-88E3-1A02E35387DF}"/>
                </a:ext>
              </a:extLst>
            </p:cNvPr>
            <p:cNvSpPr/>
            <p:nvPr/>
          </p:nvSpPr>
          <p:spPr>
            <a:xfrm>
              <a:off x="9729319" y="3175277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5E39B5-8B6A-4660-80CF-6ED8EF24D9D5}"/>
                </a:ext>
              </a:extLst>
            </p:cNvPr>
            <p:cNvSpPr/>
            <p:nvPr/>
          </p:nvSpPr>
          <p:spPr>
            <a:xfrm>
              <a:off x="929473" y="4305719"/>
              <a:ext cx="9246998" cy="9445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Journey and Value Stream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F46F10-0849-4A8A-AAE7-9419A3FEFF37}"/>
              </a:ext>
            </a:extLst>
          </p:cNvPr>
          <p:cNvSpPr txBox="1"/>
          <p:nvPr/>
        </p:nvSpPr>
        <p:spPr>
          <a:xfrm>
            <a:off x="1572984" y="1460415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/>
              <a:t>$24.99</a:t>
            </a:r>
          </a:p>
          <a:p>
            <a:pPr algn="ctr"/>
            <a:r>
              <a:rPr lang="en-US" dirty="0"/>
              <a:t>$25.49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748BE-A865-4A02-9D12-883A06809BAA}"/>
              </a:ext>
            </a:extLst>
          </p:cNvPr>
          <p:cNvSpPr txBox="1"/>
          <p:nvPr/>
        </p:nvSpPr>
        <p:spPr>
          <a:xfrm>
            <a:off x="3920949" y="1617729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9E28D-0F25-4C8C-8C30-752FD6231D4F}"/>
              </a:ext>
            </a:extLst>
          </p:cNvPr>
          <p:cNvSpPr txBox="1"/>
          <p:nvPr/>
        </p:nvSpPr>
        <p:spPr>
          <a:xfrm>
            <a:off x="6268914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0979F-89C3-4033-B6C7-16D1E89EE191}"/>
              </a:ext>
            </a:extLst>
          </p:cNvPr>
          <p:cNvSpPr txBox="1"/>
          <p:nvPr/>
        </p:nvSpPr>
        <p:spPr>
          <a:xfrm>
            <a:off x="8616879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67D7D-9100-4016-B040-8E9A326AA865}"/>
              </a:ext>
            </a:extLst>
          </p:cNvPr>
          <p:cNvSpPr txBox="1"/>
          <p:nvPr/>
        </p:nvSpPr>
        <p:spPr>
          <a:xfrm>
            <a:off x="4192254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A202A-0617-4CF3-8A41-AF8C316664C1}"/>
              </a:ext>
            </a:extLst>
          </p:cNvPr>
          <p:cNvSpPr txBox="1"/>
          <p:nvPr/>
        </p:nvSpPr>
        <p:spPr>
          <a:xfrm>
            <a:off x="6540219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3BAD6-CEF5-4733-90CE-9F9B6FCE5D04}"/>
              </a:ext>
            </a:extLst>
          </p:cNvPr>
          <p:cNvSpPr txBox="1"/>
          <p:nvPr/>
        </p:nvSpPr>
        <p:spPr>
          <a:xfrm>
            <a:off x="8885251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020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035-48E6-487E-8483-9C62777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False Dichotomy of Microservices and Monoliths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FE5-AC88-4EE9-9E0B-BB37884A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Lean or Scrum?</a:t>
            </a:r>
          </a:p>
        </p:txBody>
      </p:sp>
      <p:pic>
        <p:nvPicPr>
          <p:cNvPr id="57346" name="Picture 2" descr="Image result for kanban board">
            <a:extLst>
              <a:ext uri="{FF2B5EF4-FFF2-40B4-BE49-F238E27FC236}">
                <a16:creationId xmlns:a16="http://schemas.microsoft.com/office/drawing/2014/main" id="{AA8A160B-2869-414D-ADF6-A1162D06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422030"/>
            <a:ext cx="5440065" cy="28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Image result for burndown chart">
            <a:extLst>
              <a:ext uri="{FF2B5EF4-FFF2-40B4-BE49-F238E27FC236}">
                <a16:creationId xmlns:a16="http://schemas.microsoft.com/office/drawing/2014/main" id="{2AFAF797-7C99-43EB-ACC3-C47E5E1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4" y="3805538"/>
            <a:ext cx="4918198" cy="26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Next Service?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649B7-5DF7-4DF5-9596-5D074E012F16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769F4-6497-4968-AC6C-1532AA08DCC9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2D4A3-59A6-43FF-B0FE-3269E825B059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AA1B-719C-4F15-8283-9D8B52719F3C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4FDE1-E486-4AB3-A8A5-0E5C49CDD1D8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281713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Things to Avoid</a:t>
            </a:r>
          </a:p>
        </p:txBody>
      </p:sp>
      <p:pic>
        <p:nvPicPr>
          <p:cNvPr id="61442" name="Picture 2" descr="Image result for black widow spider">
            <a:extLst>
              <a:ext uri="{FF2B5EF4-FFF2-40B4-BE49-F238E27FC236}">
                <a16:creationId xmlns:a16="http://schemas.microsoft.com/office/drawing/2014/main" id="{AC83151F-C95D-471A-869B-FBA55530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56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Shared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9603-0ABD-4E41-BA74-93D9A34B75C1}"/>
              </a:ext>
            </a:extLst>
          </p:cNvPr>
          <p:cNvSpPr/>
          <p:nvPr/>
        </p:nvSpPr>
        <p:spPr>
          <a:xfrm>
            <a:off x="7908053" y="2979336"/>
            <a:ext cx="1587639" cy="96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36738-49BA-4892-B5D3-08D627346F8E}"/>
              </a:ext>
            </a:extLst>
          </p:cNvPr>
          <p:cNvSpPr/>
          <p:nvPr/>
        </p:nvSpPr>
        <p:spPr>
          <a:xfrm>
            <a:off x="6648659" y="4880149"/>
            <a:ext cx="1587639" cy="964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B25AB-EC0D-4C86-8E70-282565464F32}"/>
              </a:ext>
            </a:extLst>
          </p:cNvPr>
          <p:cNvSpPr/>
          <p:nvPr/>
        </p:nvSpPr>
        <p:spPr>
          <a:xfrm>
            <a:off x="6357257" y="1495530"/>
            <a:ext cx="1587639" cy="9646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701-1A94-4C43-8131-FB078325DEE8}"/>
              </a:ext>
            </a:extLst>
          </p:cNvPr>
          <p:cNvSpPr/>
          <p:nvPr/>
        </p:nvSpPr>
        <p:spPr>
          <a:xfrm>
            <a:off x="9140651" y="4588747"/>
            <a:ext cx="1587639" cy="964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F2C3F-2A80-4F4A-8D4B-D43AAC4F4137}"/>
              </a:ext>
            </a:extLst>
          </p:cNvPr>
          <p:cNvSpPr/>
          <p:nvPr/>
        </p:nvSpPr>
        <p:spPr>
          <a:xfrm>
            <a:off x="9758625" y="1013209"/>
            <a:ext cx="1587639" cy="964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9D271F-C3B5-4D22-9F98-C8318C6B652A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7151077" y="2460172"/>
            <a:ext cx="1550796" cy="519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64DA-5359-40EC-A345-B5B9D0FA268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42479" y="3943978"/>
            <a:ext cx="681613" cy="9361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F6079-A720-4DFD-B7F5-6A1438C8BF7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204290" y="3943978"/>
            <a:ext cx="730181" cy="644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318E-CCCC-4937-BC0A-5EE114A52D4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39459" y="1977851"/>
            <a:ext cx="1312986" cy="10014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7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Framework-of-the-month</a:t>
            </a:r>
          </a:p>
        </p:txBody>
      </p:sp>
      <p:pic>
        <p:nvPicPr>
          <p:cNvPr id="68610" name="Picture 2" descr="Image result for angular logo">
            <a:extLst>
              <a:ext uri="{FF2B5EF4-FFF2-40B4-BE49-F238E27FC236}">
                <a16:creationId xmlns:a16="http://schemas.microsoft.com/office/drawing/2014/main" id="{718DF7CD-B7BE-4541-A192-9C6F8AB1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413105"/>
            <a:ext cx="3012307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Image result for react logo">
            <a:extLst>
              <a:ext uri="{FF2B5EF4-FFF2-40B4-BE49-F238E27FC236}">
                <a16:creationId xmlns:a16="http://schemas.microsoft.com/office/drawing/2014/main" id="{C141142E-A5A6-4120-A0F0-06E88EB1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81" y="2183547"/>
            <a:ext cx="3523203" cy="24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Image result for vue.js logo">
            <a:extLst>
              <a:ext uri="{FF2B5EF4-FFF2-40B4-BE49-F238E27FC236}">
                <a16:creationId xmlns:a16="http://schemas.microsoft.com/office/drawing/2014/main" id="{1B55DB53-6800-4560-928A-B1AC761D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4230355"/>
            <a:ext cx="1733585" cy="17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02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Operational Support</a:t>
            </a:r>
          </a:p>
        </p:txBody>
      </p:sp>
      <p:pic>
        <p:nvPicPr>
          <p:cNvPr id="66562" name="Picture 2" descr="Image result for new relic">
            <a:extLst>
              <a:ext uri="{FF2B5EF4-FFF2-40B4-BE49-F238E27FC236}">
                <a16:creationId xmlns:a16="http://schemas.microsoft.com/office/drawing/2014/main" id="{44741ECE-E507-4F4A-B8E4-1C979EE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246"/>
            <a:ext cx="6166184" cy="44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Empathy over sympathy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13F2-0E87-4458-9F89-368DD076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r>
              <a:rPr lang="en-US"/>
              <a:t>: Define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ED66-DF51-4868-B738-224474CA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36041</TotalTime>
  <Words>818</Words>
  <Application>Microsoft Office PowerPoint</Application>
  <PresentationFormat>Widescreen</PresentationFormat>
  <Paragraphs>303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From Monoliths to Microservices</vt:lpstr>
      <vt:lpstr>3 Monolith Case Studies</vt:lpstr>
      <vt:lpstr>Volume Licensing Software</vt:lpstr>
      <vt:lpstr>Home Builder</vt:lpstr>
      <vt:lpstr>Life Insurance and Annuities</vt:lpstr>
      <vt:lpstr>The False Dichotomy of Microservices and Monoliths</vt:lpstr>
      <vt:lpstr>Monolith:  Software whose design, information model, and interface combine multiple competing and interfering domains into one single application and data model.</vt:lpstr>
      <vt:lpstr>TODO: Define service</vt:lpstr>
      <vt:lpstr>Microservice:  A service with a design focus towards the smallest autonomous boundary.</vt:lpstr>
      <vt:lpstr>Main Challenges</vt:lpstr>
      <vt:lpstr>Main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Value Stream Mapping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Lessons</vt:lpstr>
      <vt:lpstr>From Monoliths to 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286</cp:revision>
  <dcterms:created xsi:type="dcterms:W3CDTF">2012-11-28T22:04:34Z</dcterms:created>
  <dcterms:modified xsi:type="dcterms:W3CDTF">2018-05-24T09:31:38Z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